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6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2" r:id="rId12"/>
    <p:sldId id="291" r:id="rId13"/>
    <p:sldId id="293" r:id="rId14"/>
    <p:sldId id="295" r:id="rId15"/>
    <p:sldId id="294" r:id="rId16"/>
    <p:sldId id="296" r:id="rId17"/>
    <p:sldId id="297" r:id="rId18"/>
    <p:sldId id="299" r:id="rId19"/>
    <p:sldId id="298" r:id="rId20"/>
    <p:sldId id="300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0317" autoAdjust="0"/>
  </p:normalViewPr>
  <p:slideViewPr>
    <p:cSldViewPr>
      <p:cViewPr>
        <p:scale>
          <a:sx n="72" d="100"/>
          <a:sy n="72" d="100"/>
        </p:scale>
        <p:origin x="-546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D4B28-EA18-4AF8-A921-9D7A2686AB9C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DAB22-AC6E-4286-B418-5FA567B8ED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5979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DAB22-AC6E-4286-B418-5FA567B8EDE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36A64-77E2-4AB9-BD56-565F9B440173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ECF4E-A54B-46B2-9E89-81A1F5D96B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36A64-77E2-4AB9-BD56-565F9B440173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ECF4E-A54B-46B2-9E89-81A1F5D96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36A64-77E2-4AB9-BD56-565F9B440173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ECF4E-A54B-46B2-9E89-81A1F5D96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36A64-77E2-4AB9-BD56-565F9B440173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ECF4E-A54B-46B2-9E89-81A1F5D96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36A64-77E2-4AB9-BD56-565F9B440173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ECF4E-A54B-46B2-9E89-81A1F5D96B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36A64-77E2-4AB9-BD56-565F9B440173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ECF4E-A54B-46B2-9E89-81A1F5D96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36A64-77E2-4AB9-BD56-565F9B440173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ECF4E-A54B-46B2-9E89-81A1F5D96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36A64-77E2-4AB9-BD56-565F9B440173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ECF4E-A54B-46B2-9E89-81A1F5D96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36A64-77E2-4AB9-BD56-565F9B440173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ECF4E-A54B-46B2-9E89-81A1F5D96B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36A64-77E2-4AB9-BD56-565F9B440173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ECF4E-A54B-46B2-9E89-81A1F5D96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36A64-77E2-4AB9-BD56-565F9B440173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ECF4E-A54B-46B2-9E89-81A1F5D96B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7936A64-77E2-4AB9-BD56-565F9B440173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95ECF4E-A54B-46B2-9E89-81A1F5D96B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052736"/>
            <a:ext cx="8172400" cy="3960440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/>
              <a:t>Жизнь </a:t>
            </a:r>
            <a:r>
              <a:rPr lang="ru-RU" sz="3600" b="1" dirty="0"/>
              <a:t>пронесется, как одно </a:t>
            </a:r>
            <a:r>
              <a:rPr lang="ru-RU" sz="3600" b="1" dirty="0" smtClean="0"/>
              <a:t>мгновенье</a:t>
            </a:r>
            <a:r>
              <a:rPr lang="ru-RU" sz="3600" b="1" dirty="0" smtClean="0"/>
              <a:t>…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/>
              <a:t>Как проведешь </a:t>
            </a:r>
            <a:r>
              <a:rPr lang="ru-RU" sz="3600" b="1" dirty="0" smtClean="0"/>
              <a:t>ее</a:t>
            </a:r>
            <a:r>
              <a:rPr lang="ru-RU" sz="3600" b="1" dirty="0"/>
              <a:t> — так и пройдет,</a:t>
            </a:r>
            <a:br>
              <a:rPr lang="ru-RU" sz="3600" b="1" dirty="0"/>
            </a:br>
            <a:r>
              <a:rPr lang="ru-RU" sz="3600" b="1" dirty="0"/>
              <a:t>Не забывай: она — твое творенье</a:t>
            </a:r>
            <a:r>
              <a:rPr lang="ru-RU" sz="3600" b="1" dirty="0" smtClean="0"/>
              <a:t>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4128" y="3429000"/>
            <a:ext cx="4424536" cy="694928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</a:rPr>
              <a:t>Омар Хайям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620688"/>
            <a:ext cx="7488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Какие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действия можно выполнять с текстовым документом?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1916832"/>
            <a:ext cx="76910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Что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означает задать параметры страницы?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2708920"/>
            <a:ext cx="74275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Как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осуществляется нумерация страниц?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3356992"/>
            <a:ext cx="831743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4. Каковы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основные параметры форматирования абзацев?</a:t>
            </a: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4365104"/>
            <a:ext cx="781236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5. Какие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объекты можно вставлять в документ? </a:t>
            </a: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Б</a:t>
            </a:r>
            <a:r>
              <a:rPr lang="ru-RU" sz="4000" b="1" dirty="0" smtClean="0"/>
              <a:t>олее 60% </a:t>
            </a:r>
            <a:r>
              <a:rPr lang="ru-RU" sz="4000" dirty="0" smtClean="0"/>
              <a:t>информации, представленной в компьютере, является текстовой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388484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472" t="33333" r="24367" b="43056"/>
          <a:stretch/>
        </p:blipFill>
        <p:spPr bwMode="auto">
          <a:xfrm>
            <a:off x="0" y="188640"/>
            <a:ext cx="9468544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745" t="32102" r="23380" b="38542"/>
          <a:stretch/>
        </p:blipFill>
        <p:spPr bwMode="auto">
          <a:xfrm>
            <a:off x="0" y="2924944"/>
            <a:ext cx="9495784" cy="3239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196752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</a:rPr>
              <a:t>Форматирование символов и абзацев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4221088"/>
            <a:ext cx="7200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Цель урока: </a:t>
            </a:r>
            <a:r>
              <a:rPr lang="ru-RU" sz="2800" i="1" dirty="0" smtClean="0"/>
              <a:t>Освоить основные приемы правильного форматирования символов и абзацев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2" name="Rectangle 4"/>
          <p:cNvSpPr>
            <a:spLocks noChangeArrowheads="1"/>
          </p:cNvSpPr>
          <p:nvPr/>
        </p:nvSpPr>
        <p:spPr bwMode="auto">
          <a:xfrm>
            <a:off x="250825" y="404813"/>
            <a:ext cx="8569325" cy="590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4400" dirty="0"/>
              <a:t>		</a:t>
            </a:r>
            <a:r>
              <a:rPr lang="ru-RU" sz="6000" b="1" dirty="0" smtClean="0">
                <a:solidFill>
                  <a:srgbClr val="FF0000"/>
                </a:solidFill>
              </a:rPr>
              <a:t>Форматированием называется изменение внешнего вида текста, при котором не изменяется его содержание.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404664"/>
            <a:ext cx="8244408" cy="6192688"/>
          </a:xfrm>
          <a:prstGeom prst="roundRect">
            <a:avLst/>
          </a:pr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57782" t="19269" r="17759" b="16196"/>
          <a:stretch>
            <a:fillRect/>
          </a:stretch>
        </p:blipFill>
        <p:spPr bwMode="auto">
          <a:xfrm>
            <a:off x="395536" y="476673"/>
            <a:ext cx="70407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980728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Процедура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форматирования, которая состоит из следующих этапов: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59632" y="2276872"/>
            <a:ext cx="7128792" cy="2016224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форматирования 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символов;</a:t>
            </a:r>
            <a:endParaRPr lang="ru-RU" sz="3200" b="1" dirty="0" smtClean="0"/>
          </a:p>
          <a:p>
            <a:pPr marL="609600" marR="0" lvl="0" indent="-6096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форматирования абзацев.</a:t>
            </a:r>
          </a:p>
          <a:p>
            <a:pPr marL="609600" marR="0" lvl="0" indent="-6096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Tx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899592" y="0"/>
            <a:ext cx="853244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 форматированию символов относят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Выбор шрифта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Выбор размера символа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Выбор начертания символа (обычное, полужирное, курсивное, комбинированное)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статус верхнего или нижнего индекса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межсимвольный интервал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специальные эффекты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Выбор цвета символа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899592" y="0"/>
            <a:ext cx="860444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форматированию абзацев относят: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 выравнивания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Отступ в красной  строке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Положение на странице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Межстрочное расстояние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Интервал между смежными абзацами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0"/>
            <a:ext cx="7558087" cy="755650"/>
          </a:xfrm>
        </p:spPr>
        <p:txBody>
          <a:bodyPr/>
          <a:lstStyle/>
          <a:p>
            <a:r>
              <a:rPr lang="ru-RU" b="1" dirty="0" smtClean="0">
                <a:solidFill>
                  <a:srgbClr val="0099FF"/>
                </a:solidFill>
                <a:latin typeface="Times New Roman" pitchFamily="18" charset="0"/>
              </a:rPr>
              <a:t>Форматирование </a:t>
            </a:r>
            <a:r>
              <a:rPr lang="ru-RU" b="1" dirty="0">
                <a:solidFill>
                  <a:srgbClr val="0099FF"/>
                </a:solidFill>
                <a:latin typeface="Times New Roman" pitchFamily="18" charset="0"/>
              </a:rPr>
              <a:t>текста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8380413" cy="5616575"/>
          </a:xfrm>
        </p:spPr>
        <p:txBody>
          <a:bodyPr/>
          <a:lstStyle/>
          <a:p>
            <a:pPr algn="r">
              <a:buFontTx/>
              <a:buNone/>
            </a:pPr>
            <a:r>
              <a:rPr lang="ru-RU" sz="2400" b="1" dirty="0">
                <a:latin typeface="Times New Roman" pitchFamily="18" charset="0"/>
              </a:rPr>
              <a:t>с помощью панели инструментов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</a:rPr>
              <a:t>Форматирование</a:t>
            </a:r>
          </a:p>
          <a:p>
            <a:pPr algn="ctr">
              <a:buFontTx/>
              <a:buNone/>
            </a:pPr>
            <a:r>
              <a:rPr lang="ru-RU" sz="2800" dirty="0">
                <a:solidFill>
                  <a:srgbClr val="FF0000"/>
                </a:solidFill>
              </a:rPr>
              <a:t>	</a:t>
            </a:r>
            <a:r>
              <a:rPr lang="ru-RU" sz="2800" b="1" dirty="0">
                <a:solidFill>
                  <a:srgbClr val="FF6600"/>
                </a:solidFill>
              </a:rPr>
              <a:t>			</a:t>
            </a:r>
          </a:p>
          <a:p>
            <a:pPr algn="ctr">
              <a:buFontTx/>
              <a:buNone/>
            </a:pPr>
            <a:r>
              <a:rPr lang="ru-RU" sz="1800" dirty="0"/>
              <a:t>   </a:t>
            </a:r>
            <a:r>
              <a:rPr lang="ru-RU" sz="1800" b="1" dirty="0">
                <a:latin typeface="Times New Roman" pitchFamily="18" charset="0"/>
              </a:rPr>
              <a:t>по левому краю,</a:t>
            </a:r>
          </a:p>
          <a:p>
            <a:pPr algn="ctr">
              <a:buFontTx/>
              <a:buNone/>
            </a:pPr>
            <a:r>
              <a:rPr lang="ru-RU" sz="1800" b="1" dirty="0">
                <a:latin typeface="Times New Roman" pitchFamily="18" charset="0"/>
              </a:rPr>
              <a:t>   по центру,</a:t>
            </a:r>
          </a:p>
          <a:p>
            <a:pPr algn="ctr">
              <a:buFontTx/>
              <a:buNone/>
            </a:pPr>
            <a:r>
              <a:rPr lang="ru-RU" sz="1800" b="1" dirty="0">
                <a:latin typeface="Times New Roman" pitchFamily="18" charset="0"/>
              </a:rPr>
              <a:t>   по правому краю,</a:t>
            </a:r>
          </a:p>
          <a:p>
            <a:pPr algn="ctr">
              <a:buFontTx/>
              <a:buNone/>
            </a:pPr>
            <a:r>
              <a:rPr lang="ru-RU" sz="1800" b="1" dirty="0">
                <a:latin typeface="Times New Roman" pitchFamily="18" charset="0"/>
              </a:rPr>
              <a:t>   по ширине</a:t>
            </a:r>
          </a:p>
          <a:p>
            <a:pPr>
              <a:buFontTx/>
              <a:buNone/>
            </a:pPr>
            <a:r>
              <a:rPr lang="ru-RU" dirty="0">
                <a:solidFill>
                  <a:srgbClr val="FF0000"/>
                </a:solidFill>
              </a:rPr>
              <a:t>		</a:t>
            </a:r>
          </a:p>
          <a:p>
            <a:pPr>
              <a:buFontTx/>
              <a:buNone/>
            </a:pPr>
            <a:endParaRPr lang="ru-RU" sz="2800" b="1" dirty="0">
              <a:solidFill>
                <a:schemeClr val="hlink"/>
              </a:solidFill>
            </a:endParaRPr>
          </a:p>
          <a:p>
            <a:pPr>
              <a:buFontTx/>
              <a:buNone/>
            </a:pPr>
            <a:endParaRPr lang="ru-RU" sz="2800" b="1" dirty="0">
              <a:solidFill>
                <a:schemeClr val="hlink"/>
              </a:solidFill>
            </a:endParaRPr>
          </a:p>
          <a:p>
            <a:pPr>
              <a:buFontTx/>
              <a:buNone/>
            </a:pPr>
            <a:r>
              <a:rPr lang="ru-RU" sz="2800" b="1" dirty="0">
                <a:solidFill>
                  <a:schemeClr val="hlink"/>
                </a:solidFill>
                <a:latin typeface="Times New Roman" pitchFamily="18" charset="0"/>
              </a:rPr>
              <a:t>шрифт    </a:t>
            </a:r>
            <a:r>
              <a:rPr lang="ru-RU" sz="2800" b="1" dirty="0">
                <a:solidFill>
                  <a:srgbClr val="663300"/>
                </a:solidFill>
                <a:latin typeface="Times New Roman" pitchFamily="18" charset="0"/>
              </a:rPr>
              <a:t>размер	  </a:t>
            </a:r>
            <a:r>
              <a:rPr lang="ru-RU" sz="2800" b="1" dirty="0">
                <a:solidFill>
                  <a:srgbClr val="CC0099"/>
                </a:solidFill>
                <a:latin typeface="Times New Roman" pitchFamily="18" charset="0"/>
              </a:rPr>
              <a:t>начертание:	</a:t>
            </a:r>
            <a:r>
              <a:rPr lang="ru-RU" sz="2000" b="1" dirty="0">
                <a:solidFill>
                  <a:srgbClr val="CC0099"/>
                </a:solidFill>
                <a:latin typeface="Times New Roman" pitchFamily="18" charset="0"/>
              </a:rPr>
              <a:t>				   	   </a:t>
            </a:r>
            <a:r>
              <a:rPr lang="ru-RU" sz="1800" b="1" dirty="0">
                <a:latin typeface="Times New Roman" pitchFamily="18" charset="0"/>
              </a:rPr>
              <a:t>полужирный,</a:t>
            </a:r>
          </a:p>
          <a:p>
            <a:pPr>
              <a:buFontTx/>
              <a:buNone/>
            </a:pPr>
            <a:r>
              <a:rPr lang="ru-RU" sz="1800" b="1" dirty="0">
                <a:latin typeface="Times New Roman" pitchFamily="18" charset="0"/>
              </a:rPr>
              <a:t>				   курсив,</a:t>
            </a:r>
          </a:p>
          <a:p>
            <a:pPr>
              <a:buFontTx/>
              <a:buNone/>
            </a:pPr>
            <a:r>
              <a:rPr lang="ru-RU" sz="1800" b="1" dirty="0">
                <a:latin typeface="Times New Roman" pitchFamily="18" charset="0"/>
              </a:rPr>
              <a:t>				   подчеркнутый</a:t>
            </a:r>
          </a:p>
        </p:txBody>
      </p:sp>
      <p:pic>
        <p:nvPicPr>
          <p:cNvPr id="23556" name="Picture 4" descr="5"/>
          <p:cNvPicPr>
            <a:picLocks noChangeAspect="1" noChangeArrowheads="1"/>
          </p:cNvPicPr>
          <p:nvPr/>
        </p:nvPicPr>
        <p:blipFill>
          <a:blip r:embed="rId2" cstate="print"/>
          <a:srcRect l="17535"/>
          <a:stretch>
            <a:fillRect/>
          </a:stretch>
        </p:blipFill>
        <p:spPr bwMode="auto">
          <a:xfrm>
            <a:off x="-3175" y="3429000"/>
            <a:ext cx="9399588" cy="893763"/>
          </a:xfrm>
          <a:prstGeom prst="rect">
            <a:avLst/>
          </a:prstGeom>
          <a:noFill/>
        </p:spPr>
      </p:pic>
      <p:sp>
        <p:nvSpPr>
          <p:cNvPr id="23557" name="Line 5"/>
          <p:cNvSpPr>
            <a:spLocks noChangeShapeType="1"/>
          </p:cNvSpPr>
          <p:nvPr/>
        </p:nvSpPr>
        <p:spPr bwMode="auto">
          <a:xfrm flipV="1">
            <a:off x="714375" y="4005263"/>
            <a:ext cx="0" cy="77628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V="1">
            <a:off x="2411413" y="3933825"/>
            <a:ext cx="0" cy="896938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23559" name="AutoShape 7"/>
          <p:cNvSpPr>
            <a:spLocks/>
          </p:cNvSpPr>
          <p:nvPr/>
        </p:nvSpPr>
        <p:spPr bwMode="auto">
          <a:xfrm rot="5400000">
            <a:off x="4077494" y="3666332"/>
            <a:ext cx="374650" cy="1008062"/>
          </a:xfrm>
          <a:prstGeom prst="rightBrace">
            <a:avLst>
              <a:gd name="adj1" fmla="val 22422"/>
              <a:gd name="adj2" fmla="val 50000"/>
            </a:avLst>
          </a:prstGeom>
          <a:noFill/>
          <a:ln w="38100">
            <a:solidFill>
              <a:srgbClr val="CC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V="1">
            <a:off x="4089400" y="4206875"/>
            <a:ext cx="0" cy="517525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23561" name="AutoShape 9"/>
          <p:cNvSpPr>
            <a:spLocks/>
          </p:cNvSpPr>
          <p:nvPr/>
        </p:nvSpPr>
        <p:spPr bwMode="auto">
          <a:xfrm rot="16200000" flipV="1">
            <a:off x="5281612" y="2889251"/>
            <a:ext cx="373063" cy="1039812"/>
          </a:xfrm>
          <a:prstGeom prst="rightBrace">
            <a:avLst>
              <a:gd name="adj1" fmla="val 23227"/>
              <a:gd name="adj2" fmla="val 50000"/>
            </a:avLst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3562" name="WordArt 10"/>
          <p:cNvSpPr>
            <a:spLocks noChangeArrowheads="1" noChangeShapeType="1" noTextEdit="1"/>
          </p:cNvSpPr>
          <p:nvPr/>
        </p:nvSpPr>
        <p:spPr bwMode="auto">
          <a:xfrm>
            <a:off x="5208588" y="2954338"/>
            <a:ext cx="1763712" cy="284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 dirty="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latin typeface="Comic Sans MS"/>
              </a:rPr>
              <a:t>выравнивание</a:t>
            </a:r>
          </a:p>
        </p:txBody>
      </p:sp>
      <p:sp>
        <p:nvSpPr>
          <p:cNvPr id="23563" name="WordArt 11"/>
          <p:cNvSpPr>
            <a:spLocks noChangeArrowheads="1" noChangeShapeType="1" noTextEdit="1"/>
          </p:cNvSpPr>
          <p:nvPr/>
        </p:nvSpPr>
        <p:spPr bwMode="auto">
          <a:xfrm>
            <a:off x="5395913" y="4772025"/>
            <a:ext cx="1581150" cy="671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Comic Sans MS"/>
              </a:rPr>
              <a:t>междустрочный</a:t>
            </a:r>
          </a:p>
          <a:p>
            <a:pPr algn="ctr"/>
            <a:r>
              <a:rPr lang="ru-RU" b="1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Comic Sans MS"/>
              </a:rPr>
              <a:t>интервал</a:t>
            </a:r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V="1">
            <a:off x="6300788" y="4076700"/>
            <a:ext cx="0" cy="5762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23565" name="WordArt 13"/>
          <p:cNvSpPr>
            <a:spLocks noChangeArrowheads="1" noChangeShapeType="1" noTextEdit="1"/>
          </p:cNvSpPr>
          <p:nvPr/>
        </p:nvSpPr>
        <p:spPr bwMode="auto">
          <a:xfrm>
            <a:off x="1814513" y="2933700"/>
            <a:ext cx="942975" cy="333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latin typeface="Comic Sans MS"/>
              </a:rPr>
              <a:t>масштаб</a:t>
            </a:r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2857500" y="3241675"/>
            <a:ext cx="457200" cy="487363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23567" name="WordArt 15"/>
          <p:cNvSpPr>
            <a:spLocks noChangeArrowheads="1" noChangeShapeType="1" noTextEdit="1"/>
          </p:cNvSpPr>
          <p:nvPr/>
        </p:nvSpPr>
        <p:spPr bwMode="auto">
          <a:xfrm>
            <a:off x="8199438" y="4802188"/>
            <a:ext cx="908050" cy="427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 dirty="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latin typeface="Comic Sans MS"/>
              </a:rPr>
              <a:t>цвет</a:t>
            </a:r>
          </a:p>
          <a:p>
            <a:pPr algn="ctr"/>
            <a:r>
              <a:rPr lang="ru-RU" b="1" kern="10" dirty="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latin typeface="Comic Sans MS"/>
              </a:rPr>
              <a:t>шрифта</a:t>
            </a:r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H="1" flipV="1">
            <a:off x="5129213" y="2314575"/>
            <a:ext cx="379412" cy="466725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8820150" y="4076700"/>
            <a:ext cx="0" cy="6477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23571" name="WordArt 19"/>
          <p:cNvSpPr>
            <a:spLocks noChangeArrowheads="1" noChangeShapeType="1" noTextEdit="1"/>
          </p:cNvSpPr>
          <p:nvPr/>
        </p:nvSpPr>
        <p:spPr bwMode="auto">
          <a:xfrm>
            <a:off x="7348538" y="2392363"/>
            <a:ext cx="1500187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 dirty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latin typeface="Comic Sans MS"/>
              </a:rPr>
              <a:t>нумерованный</a:t>
            </a:r>
          </a:p>
          <a:p>
            <a:pPr algn="ctr"/>
            <a:r>
              <a:rPr lang="ru-RU" b="1" kern="10" dirty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latin typeface="Comic Sans MS"/>
              </a:rPr>
              <a:t>список</a:t>
            </a:r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H="1">
            <a:off x="6800850" y="2924175"/>
            <a:ext cx="795338" cy="6477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23573" name="WordArt 21"/>
          <p:cNvSpPr>
            <a:spLocks noChangeArrowheads="1" noChangeShapeType="1" noTextEdit="1"/>
          </p:cNvSpPr>
          <p:nvPr/>
        </p:nvSpPr>
        <p:spPr bwMode="auto">
          <a:xfrm>
            <a:off x="6850063" y="5365750"/>
            <a:ext cx="1500187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 dirty="0">
                <a:ln w="9525">
                  <a:noFill/>
                  <a:round/>
                  <a:headEnd/>
                  <a:tailEnd/>
                </a:ln>
                <a:solidFill>
                  <a:srgbClr val="FF7C80"/>
                </a:solidFill>
                <a:latin typeface="Comic Sans MS"/>
              </a:rPr>
              <a:t>маркированный</a:t>
            </a:r>
          </a:p>
          <a:p>
            <a:pPr algn="ctr"/>
            <a:r>
              <a:rPr lang="ru-RU" b="1" kern="10" dirty="0">
                <a:ln w="9525">
                  <a:noFill/>
                  <a:round/>
                  <a:headEnd/>
                  <a:tailEnd/>
                </a:ln>
                <a:solidFill>
                  <a:srgbClr val="FF7C80"/>
                </a:solidFill>
                <a:latin typeface="Comic Sans MS"/>
              </a:rPr>
              <a:t>список</a:t>
            </a:r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 flipV="1">
            <a:off x="7158038" y="4043363"/>
            <a:ext cx="357187" cy="1214437"/>
          </a:xfrm>
          <a:prstGeom prst="line">
            <a:avLst/>
          </a:prstGeom>
          <a:noFill/>
          <a:ln w="38100">
            <a:solidFill>
              <a:srgbClr val="FF7C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60"/>
            <a:ext cx="4517913" cy="4909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Форматирование </a:t>
            </a:r>
            <a:r>
              <a:rPr lang="ru-RU" b="1" dirty="0" smtClean="0">
                <a:solidFill>
                  <a:srgbClr val="FF0000"/>
                </a:solidFill>
              </a:rPr>
              <a:t>с помощью меню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412776"/>
            <a:ext cx="442912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7884368" cy="38164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Почему при кодировании текстовой информации в компьютере в большинстве кодировок используется 256 различных символов, хотя русский алфавит включает только 33 буквы?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55679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54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5400" b="1" spc="1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П</a:t>
            </a:r>
            <a:r>
              <a:rPr lang="ru-RU" sz="54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рактическая</a:t>
            </a:r>
            <a:r>
              <a:rPr lang="en-US" sz="54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5400" b="1" i="1" spc="1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</a:t>
            </a:r>
            <a:r>
              <a:rPr lang="ru-RU" sz="54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абота</a:t>
            </a:r>
            <a:endParaRPr lang="ru-RU" sz="5400" b="1" spc="100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276872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урок!</a:t>
            </a:r>
            <a:endParaRPr lang="ru-RU" dirty="0"/>
          </a:p>
        </p:txBody>
      </p:sp>
      <p:pic>
        <p:nvPicPr>
          <p:cNvPr id="4" name="Рисунок 3" descr="1362492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9" y="1124744"/>
            <a:ext cx="1152128" cy="1296955"/>
          </a:xfrm>
          <a:prstGeom prst="rect">
            <a:avLst/>
          </a:prstGeom>
        </p:spPr>
      </p:pic>
      <p:pic>
        <p:nvPicPr>
          <p:cNvPr id="5" name="Рисунок 4" descr="daumen-ho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1196752"/>
            <a:ext cx="2204641" cy="1336750"/>
          </a:xfrm>
          <a:prstGeom prst="rect">
            <a:avLst/>
          </a:prstGeom>
        </p:spPr>
      </p:pic>
      <p:pic>
        <p:nvPicPr>
          <p:cNvPr id="6" name="Рисунок 5" descr="x_4b9c904684569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47664" y="4365104"/>
            <a:ext cx="1224136" cy="1224136"/>
          </a:xfrm>
          <a:prstGeom prst="rect">
            <a:avLst/>
          </a:prstGeom>
        </p:spPr>
      </p:pic>
      <p:pic>
        <p:nvPicPr>
          <p:cNvPr id="7" name="Рисунок 6" descr="6533261988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39952" y="3284984"/>
            <a:ext cx="1368152" cy="1140126"/>
          </a:xfrm>
          <a:prstGeom prst="rect">
            <a:avLst/>
          </a:prstGeom>
        </p:spPr>
      </p:pic>
      <p:pic>
        <p:nvPicPr>
          <p:cNvPr id="8" name="Рисунок 7" descr="smajlik-larg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88224" y="4725144"/>
            <a:ext cx="2129129" cy="17008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764704"/>
            <a:ext cx="777686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900" b="1" dirty="0" smtClean="0"/>
              <a:t>Какие русские кодировки вы знаете, перечислите</a:t>
            </a:r>
            <a:endParaRPr lang="ru-RU" sz="39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2348880"/>
            <a:ext cx="1872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КОИ-8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3284984"/>
            <a:ext cx="18517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СР1251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59632" y="4221088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MS-DOS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75656" y="5013176"/>
            <a:ext cx="10567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Mac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47664" y="5877272"/>
            <a:ext cx="9797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ISO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476672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Типы задач:</a:t>
            </a:r>
            <a:endParaRPr lang="ru-RU" sz="6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1700808"/>
            <a:ext cx="6912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1. Количественные </a:t>
            </a:r>
            <a:r>
              <a:rPr lang="ru-RU" sz="3200" b="1" dirty="0" smtClean="0">
                <a:solidFill>
                  <a:srgbClr val="002060"/>
                </a:solidFill>
              </a:rPr>
              <a:t>параметры информационных объектов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2996952"/>
            <a:ext cx="63367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2. Кодирование </a:t>
            </a:r>
            <a:r>
              <a:rPr lang="ru-RU" sz="3200" b="1" dirty="0" smtClean="0">
                <a:solidFill>
                  <a:srgbClr val="002060"/>
                </a:solidFill>
              </a:rPr>
              <a:t>и декодирование </a:t>
            </a:r>
            <a:r>
              <a:rPr lang="ru-RU" sz="3200" b="1" dirty="0" smtClean="0">
                <a:solidFill>
                  <a:srgbClr val="002060"/>
                </a:solidFill>
              </a:rPr>
              <a:t>информации</a:t>
            </a:r>
            <a:endParaRPr lang="ru-RU" sz="3200" b="1" dirty="0" smtClean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03648" y="4365104"/>
            <a:ext cx="65451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3. Скорость </a:t>
            </a:r>
            <a:r>
              <a:rPr lang="ru-RU" sz="3200" b="1" dirty="0" smtClean="0">
                <a:solidFill>
                  <a:srgbClr val="002060"/>
                </a:solidFill>
              </a:rPr>
              <a:t>передачи информации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899593" y="746261"/>
            <a:ext cx="7632847" cy="39703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 1: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Статья, набранная на компьютере, содержит 32 страницы, на каждой странице 40 строк, в каждой строке 48 символов. Определите размер статьи в кодировке КОИ-8, в которой каждый символ кодируется 8 битами.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899592" y="1653478"/>
            <a:ext cx="7668344" cy="30469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 2: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одной из кодировок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Unicode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каждый символ кодируется 16 битами. Определите размер следующего предложения в данной кодировке: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так и быть! Судьбу мою отныне я тебе вручаю.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7" grpId="0" animBg="1"/>
      <p:bldP spid="39937" grpId="1" animBg="1"/>
      <p:bldP spid="399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971600" y="332656"/>
            <a:ext cx="7848872" cy="255454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81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Задача 3: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Вася и Петя играли в шпионов и кодировали сообщения собственным шифром. Фрагмент кодовой таблицы приведён ниже: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331640" y="2852936"/>
          <a:ext cx="7128793" cy="2376264"/>
        </p:xfrm>
        <a:graphic>
          <a:graphicData uri="http://schemas.openxmlformats.org/drawingml/2006/table">
            <a:tbl>
              <a:tblPr/>
              <a:tblGrid>
                <a:gridCol w="1171398"/>
                <a:gridCol w="1171398"/>
                <a:gridCol w="1171398"/>
                <a:gridCol w="1171398"/>
                <a:gridCol w="1271803"/>
                <a:gridCol w="1171398"/>
              </a:tblGrid>
              <a:tr h="1188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3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+#</a:t>
                      </a: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#+</a:t>
                      </a: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~</a:t>
                      </a: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#</a:t>
                      </a: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+~#</a:t>
                      </a: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~#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755576" y="5156611"/>
            <a:ext cx="838842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Расшифруйте сообщение, если известно, что буквы в нём не повторяются: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#~#~#++~#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1043608" y="260648"/>
            <a:ext cx="7920880" cy="13849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 4: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Валя шифрует русские слова (последовательности букв), записывая вместо каждой буквы её код: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051720" y="1700808"/>
          <a:ext cx="5760642" cy="1944216"/>
        </p:xfrm>
        <a:graphic>
          <a:graphicData uri="http://schemas.openxmlformats.org/drawingml/2006/table">
            <a:tbl>
              <a:tblPr/>
              <a:tblGrid>
                <a:gridCol w="942161"/>
                <a:gridCol w="969080"/>
                <a:gridCol w="969080"/>
                <a:gridCol w="942161"/>
                <a:gridCol w="969080"/>
                <a:gridCol w="969080"/>
              </a:tblGrid>
              <a:tr h="9721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</a:tr>
              <a:tr h="972108"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111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115616" y="3789040"/>
            <a:ext cx="77048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цепочки можно расшифровать не одним способом. Например, 00010101 может означать не только СКА, но и СНК. Даны три кодовые цепочки: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187624" y="4941168"/>
            <a:ext cx="22677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10111101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1010110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10111000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5373216"/>
            <a:ext cx="58326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Найдите среди них ту, </a:t>
            </a:r>
            <a:r>
              <a:rPr lang="ru-RU" sz="2400" b="1" dirty="0" smtClean="0"/>
              <a:t>которая </a:t>
            </a:r>
            <a:r>
              <a:rPr lang="ru-RU" sz="2400" b="1" dirty="0" smtClean="0"/>
              <a:t>имеет </a:t>
            </a:r>
            <a:r>
              <a:rPr lang="ru-RU" sz="2400" b="1" dirty="0" smtClean="0"/>
              <a:t>только </a:t>
            </a:r>
            <a:r>
              <a:rPr lang="ru-RU" sz="2400" b="1" dirty="0" smtClean="0"/>
              <a:t>одну расшифровку, и </a:t>
            </a:r>
            <a:r>
              <a:rPr lang="ru-RU" sz="2400" b="1" dirty="0" smtClean="0"/>
              <a:t>запишите </a:t>
            </a:r>
            <a:r>
              <a:rPr lang="ru-RU" sz="2400" b="1" dirty="0" smtClean="0"/>
              <a:t>в </a:t>
            </a:r>
            <a:r>
              <a:rPr lang="ru-RU" sz="2400" b="1" dirty="0" smtClean="0"/>
              <a:t>ответе расшифрованное </a:t>
            </a:r>
            <a:r>
              <a:rPr lang="ru-RU" sz="2400" b="1" dirty="0" smtClean="0"/>
              <a:t>слово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043608" y="405245"/>
            <a:ext cx="7488832" cy="440120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 5: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Файл размером 64 Кбайт передаётся через некоторое соединение со скоростью 1024 бит в секунду. Определите размер файла (в Кбайт), который можно передать за то же время через другое соединение со скоростью 256 бит в секунду. В ответе укажите одно число — размер файла в Кбайт. Единицы измерения писать не нужно.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764704"/>
            <a:ext cx="720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Какие объекты текстовой информации вам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известны?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71600" y="1700808"/>
          <a:ext cx="7920880" cy="4138854"/>
        </p:xfrm>
        <a:graphic>
          <a:graphicData uri="http://schemas.openxmlformats.org/drawingml/2006/table">
            <a:tbl>
              <a:tblPr/>
              <a:tblGrid>
                <a:gridCol w="1913014"/>
                <a:gridCol w="6007866"/>
              </a:tblGrid>
              <a:tr h="8926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1. Абзац</a:t>
                      </a:r>
                    </a:p>
                  </a:txBody>
                  <a:tcPr marL="9021" marR="9021" marT="9021" marB="90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А. это набор символов, ограниченный пробелами или знаками препинания.</a:t>
                      </a:r>
                    </a:p>
                  </a:txBody>
                  <a:tcPr marL="9021" marR="9021" marT="9021" marB="90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926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2. Символ</a:t>
                      </a:r>
                    </a:p>
                  </a:txBody>
                  <a:tcPr marL="9021" marR="9021" marT="9021" marB="90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Б. это произвольная последовательность символов внутри абзаца.</a:t>
                      </a:r>
                    </a:p>
                  </a:txBody>
                  <a:tcPr marL="9021" marR="9021" marT="9021" marB="90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626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3. Строка</a:t>
                      </a:r>
                    </a:p>
                  </a:txBody>
                  <a:tcPr marL="9021" marR="9021" marT="9021" marB="90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В. это произвольная последовательность символов, которая всегда начинается с новой строки и заканчивается нажатием клавиши Enter.</a:t>
                      </a:r>
                    </a:p>
                  </a:txBody>
                  <a:tcPr marL="9021" marR="9021" marT="9021" marB="90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08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4. Слово</a:t>
                      </a:r>
                    </a:p>
                  </a:txBody>
                  <a:tcPr marL="9021" marR="9021" marT="9021" marB="90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Г. это наименьшая единица текстовой информации.</a:t>
                      </a:r>
                    </a:p>
                  </a:txBody>
                  <a:tcPr marL="9021" marR="9021" marT="9021" marB="90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755576" y="6093296"/>
            <a:ext cx="83884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Правильный ответ: 1 – В; 2 – Г; 3 – Б; 4 – 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5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505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381</TotalTime>
  <Words>498</Words>
  <Application>Microsoft Office PowerPoint</Application>
  <PresentationFormat>Экран (4:3)</PresentationFormat>
  <Paragraphs>120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Жизнь пронесется, как одно мгновенье… Как проведешь ее — так и пройдет, Не забывай: она — твое творенье.    </vt:lpstr>
      <vt:lpstr>Почему при кодировании текстовой информации в компьютере в большинстве кодировок используется 256 различных символов, хотя русский алфавит включает только 33 буквы?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Форматирование текста</vt:lpstr>
      <vt:lpstr>Форматирование с помощью меню</vt:lpstr>
      <vt:lpstr>Слайд 20</vt:lpstr>
      <vt:lpstr>Спасибо за урок!</vt:lpstr>
    </vt:vector>
  </TitlesOfParts>
  <Company>School3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Жизнь пронесется, как одно мгновенье, Ее цени, в ней черпай наслажденье. Как проведешь ее — так и пройдет, Не забывай: она — твое творенье.</dc:title>
  <cp:lastModifiedBy>Наташа</cp:lastModifiedBy>
  <cp:revision>52</cp:revision>
  <dcterms:created xsi:type="dcterms:W3CDTF">2012-11-20T08:01:45Z</dcterms:created>
  <dcterms:modified xsi:type="dcterms:W3CDTF">2017-10-30T21:30:19Z</dcterms:modified>
</cp:coreProperties>
</file>